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7" r:id="rId12"/>
    <p:sldId id="266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42DF-A5A0-4609-9FD9-84439B977721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68E-36EA-45B8-ADEA-B40F7451A3C9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42DF-A5A0-4609-9FD9-84439B977721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68E-36EA-45B8-ADEA-B40F7451A3C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42DF-A5A0-4609-9FD9-84439B977721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68E-36EA-45B8-ADEA-B40F7451A3C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42DF-A5A0-4609-9FD9-84439B977721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68E-36EA-45B8-ADEA-B40F7451A3C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42DF-A5A0-4609-9FD9-84439B977721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68E-36EA-45B8-ADEA-B40F7451A3C9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42DF-A5A0-4609-9FD9-84439B977721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68E-36EA-45B8-ADEA-B40F7451A3C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42DF-A5A0-4609-9FD9-84439B977721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68E-36EA-45B8-ADEA-B40F7451A3C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42DF-A5A0-4609-9FD9-84439B977721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47368E-36EA-45B8-ADEA-B40F7451A3C9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42DF-A5A0-4609-9FD9-84439B977721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68E-36EA-45B8-ADEA-B40F7451A3C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42DF-A5A0-4609-9FD9-84439B977721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047368E-36EA-45B8-ADEA-B40F7451A3C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0A942DF-A5A0-4609-9FD9-84439B977721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68E-36EA-45B8-ADEA-B40F7451A3C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0A942DF-A5A0-4609-9FD9-84439B977721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047368E-36EA-45B8-ADEA-B40F7451A3C9}" type="slidenum">
              <a:rPr lang="en-US" smtClean="0"/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895600"/>
            <a:ext cx="7772400" cy="1975104"/>
          </a:xfrm>
        </p:spPr>
        <p:txBody>
          <a:bodyPr>
            <a:noAutofit/>
          </a:bodyPr>
          <a:lstStyle/>
          <a:p>
            <a:pPr algn="ctr"/>
            <a:r>
              <a:rPr lang="es-CO" sz="8800" dirty="0" smtClean="0"/>
              <a:t>COMPARATIVE ADJECTIVES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O" b="1" dirty="0" smtClean="0">
                <a:solidFill>
                  <a:srgbClr val="7030A0"/>
                </a:solidFill>
              </a:rPr>
              <a:t>1. THE MAJORITY OF ADJECTIVES.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 smtClean="0"/>
          </a:p>
          <a:p>
            <a:r>
              <a:rPr lang="es-CO" dirty="0" err="1" smtClean="0"/>
              <a:t>We</a:t>
            </a:r>
            <a:r>
              <a:rPr lang="es-CO" dirty="0" smtClean="0"/>
              <a:t> </a:t>
            </a:r>
            <a:r>
              <a:rPr lang="es-CO" dirty="0" err="1" smtClean="0"/>
              <a:t>add</a:t>
            </a:r>
            <a:r>
              <a:rPr lang="es-CO" dirty="0" smtClean="0"/>
              <a:t> </a:t>
            </a:r>
            <a:r>
              <a:rPr lang="es-CO" b="1" dirty="0" smtClean="0">
                <a:solidFill>
                  <a:srgbClr val="CC0099"/>
                </a:solidFill>
              </a:rPr>
              <a:t>–</a:t>
            </a:r>
            <a:r>
              <a:rPr lang="es-CO" b="1" dirty="0" err="1" smtClean="0">
                <a:solidFill>
                  <a:srgbClr val="CC0099"/>
                </a:solidFill>
              </a:rPr>
              <a:t>er</a:t>
            </a:r>
            <a:r>
              <a:rPr lang="es-CO" b="1" dirty="0" smtClean="0">
                <a:solidFill>
                  <a:srgbClr val="CC0099"/>
                </a:solidFill>
              </a:rPr>
              <a:t> </a:t>
            </a:r>
            <a:r>
              <a:rPr lang="es-CO" dirty="0" err="1" smtClean="0"/>
              <a:t>to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majority</a:t>
            </a:r>
            <a:r>
              <a:rPr lang="es-CO" dirty="0" smtClean="0"/>
              <a:t> of </a:t>
            </a:r>
            <a:r>
              <a:rPr lang="es-CO" dirty="0" err="1" smtClean="0"/>
              <a:t>adjectives</a:t>
            </a:r>
            <a:r>
              <a:rPr lang="es-CO" dirty="0" smtClean="0"/>
              <a:t>.</a:t>
            </a:r>
          </a:p>
          <a:p>
            <a:pPr>
              <a:buNone/>
            </a:pPr>
            <a:endParaRPr lang="es-CO" dirty="0" smtClean="0"/>
          </a:p>
          <a:p>
            <a:r>
              <a:rPr lang="es-CO" dirty="0" err="1" smtClean="0"/>
              <a:t>We</a:t>
            </a:r>
            <a:r>
              <a:rPr lang="es-CO" dirty="0" smtClean="0"/>
              <a:t> use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word</a:t>
            </a:r>
            <a:r>
              <a:rPr lang="es-CO" dirty="0" smtClean="0"/>
              <a:t> </a:t>
            </a:r>
            <a:r>
              <a:rPr lang="es-CO" b="1" dirty="0" smtClean="0">
                <a:solidFill>
                  <a:srgbClr val="CC0099"/>
                </a:solidFill>
              </a:rPr>
              <a:t>“</a:t>
            </a:r>
            <a:r>
              <a:rPr lang="es-CO" b="1" dirty="0" err="1" smtClean="0">
                <a:solidFill>
                  <a:srgbClr val="CC0099"/>
                </a:solidFill>
              </a:rPr>
              <a:t>than</a:t>
            </a:r>
            <a:r>
              <a:rPr lang="es-CO" b="1" dirty="0" smtClean="0">
                <a:solidFill>
                  <a:srgbClr val="CC0099"/>
                </a:solidFill>
              </a:rPr>
              <a:t>” </a:t>
            </a:r>
            <a:r>
              <a:rPr lang="es-CO" dirty="0" err="1" smtClean="0"/>
              <a:t>when</a:t>
            </a:r>
            <a:r>
              <a:rPr lang="es-CO" dirty="0" smtClean="0"/>
              <a:t> </a:t>
            </a:r>
            <a:r>
              <a:rPr lang="es-CO" dirty="0" err="1" smtClean="0"/>
              <a:t>comparing</a:t>
            </a:r>
            <a:r>
              <a:rPr lang="es-CO" dirty="0" smtClean="0"/>
              <a:t>.</a:t>
            </a:r>
          </a:p>
          <a:p>
            <a:pPr>
              <a:buNone/>
            </a:pPr>
            <a:endParaRPr lang="es-CO" dirty="0" smtClean="0"/>
          </a:p>
          <a:p>
            <a:r>
              <a:rPr lang="es-CO" dirty="0" err="1" smtClean="0"/>
              <a:t>Some</a:t>
            </a:r>
            <a:r>
              <a:rPr lang="es-CO" dirty="0" smtClean="0"/>
              <a:t> </a:t>
            </a:r>
            <a:r>
              <a:rPr lang="es-CO" dirty="0" err="1" smtClean="0"/>
              <a:t>adjectives</a:t>
            </a:r>
            <a:r>
              <a:rPr lang="es-CO" dirty="0" smtClean="0"/>
              <a:t> in </a:t>
            </a:r>
            <a:r>
              <a:rPr lang="es-CO" dirty="0" err="1" smtClean="0"/>
              <a:t>this</a:t>
            </a:r>
            <a:r>
              <a:rPr lang="es-CO" dirty="0" smtClean="0"/>
              <a:t> </a:t>
            </a:r>
            <a:r>
              <a:rPr lang="es-CO" dirty="0" err="1" smtClean="0"/>
              <a:t>category</a:t>
            </a:r>
            <a:r>
              <a:rPr lang="es-CO" dirty="0" smtClean="0"/>
              <a:t>:</a:t>
            </a:r>
          </a:p>
          <a:p>
            <a:pPr>
              <a:buNone/>
            </a:pPr>
            <a:r>
              <a:rPr lang="es-CO" b="1" dirty="0" smtClean="0">
                <a:solidFill>
                  <a:srgbClr val="CC0099"/>
                </a:solidFill>
              </a:rPr>
              <a:t> </a:t>
            </a:r>
            <a:r>
              <a:rPr lang="es-CO" b="1" dirty="0" smtClean="0">
                <a:solidFill>
                  <a:srgbClr val="CC0099"/>
                </a:solidFill>
              </a:rPr>
              <a:t>   </a:t>
            </a:r>
            <a:r>
              <a:rPr lang="es-CO" b="1" dirty="0" err="1" smtClean="0">
                <a:solidFill>
                  <a:srgbClr val="CC0099"/>
                </a:solidFill>
              </a:rPr>
              <a:t>fast</a:t>
            </a:r>
            <a:r>
              <a:rPr lang="es-CO" b="1" dirty="0" smtClean="0">
                <a:solidFill>
                  <a:srgbClr val="CC0099"/>
                </a:solidFill>
              </a:rPr>
              <a:t>, </a:t>
            </a:r>
            <a:r>
              <a:rPr lang="es-CO" b="1" dirty="0" err="1" smtClean="0">
                <a:solidFill>
                  <a:srgbClr val="CC0099"/>
                </a:solidFill>
              </a:rPr>
              <a:t>cheap</a:t>
            </a:r>
            <a:r>
              <a:rPr lang="es-CO" b="1" dirty="0" smtClean="0">
                <a:solidFill>
                  <a:srgbClr val="CC0099"/>
                </a:solidFill>
              </a:rPr>
              <a:t>, </a:t>
            </a:r>
            <a:r>
              <a:rPr lang="es-CO" b="1" dirty="0" err="1" smtClean="0">
                <a:solidFill>
                  <a:srgbClr val="CC0099"/>
                </a:solidFill>
              </a:rPr>
              <a:t>nice</a:t>
            </a:r>
            <a:r>
              <a:rPr lang="es-CO" b="1" dirty="0" smtClean="0">
                <a:solidFill>
                  <a:srgbClr val="CC0099"/>
                </a:solidFill>
              </a:rPr>
              <a:t>, </a:t>
            </a:r>
            <a:r>
              <a:rPr lang="es-CO" b="1" dirty="0" err="1" smtClean="0">
                <a:solidFill>
                  <a:srgbClr val="CC0099"/>
                </a:solidFill>
              </a:rPr>
              <a:t>old</a:t>
            </a:r>
            <a:r>
              <a:rPr lang="es-CO" b="1" dirty="0" smtClean="0">
                <a:solidFill>
                  <a:srgbClr val="CC0099"/>
                </a:solidFill>
              </a:rPr>
              <a:t>, </a:t>
            </a:r>
            <a:r>
              <a:rPr lang="es-CO" b="1" dirty="0" err="1" smtClean="0">
                <a:solidFill>
                  <a:srgbClr val="CC0099"/>
                </a:solidFill>
              </a:rPr>
              <a:t>young</a:t>
            </a:r>
            <a:r>
              <a:rPr lang="es-CO" b="1" dirty="0" smtClean="0">
                <a:solidFill>
                  <a:srgbClr val="CC0099"/>
                </a:solidFill>
              </a:rPr>
              <a:t>, etc.</a:t>
            </a:r>
          </a:p>
          <a:p>
            <a:pPr>
              <a:buNone/>
            </a:pPr>
            <a:endParaRPr lang="es-C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sz="2000" dirty="0" err="1" smtClean="0"/>
              <a:t>e.g.</a:t>
            </a:r>
            <a:r>
              <a:rPr lang="es-CO" sz="2000" dirty="0" smtClean="0"/>
              <a:t> </a:t>
            </a:r>
            <a:r>
              <a:rPr lang="es-CO" sz="5400" dirty="0" smtClean="0">
                <a:solidFill>
                  <a:srgbClr val="FFFF00"/>
                </a:solidFill>
              </a:rPr>
              <a:t>A </a:t>
            </a:r>
            <a:r>
              <a:rPr lang="es-CO" sz="5400" dirty="0" err="1" smtClean="0">
                <a:solidFill>
                  <a:srgbClr val="FFFF00"/>
                </a:solidFill>
              </a:rPr>
              <a:t>Swatch</a:t>
            </a:r>
            <a:r>
              <a:rPr lang="es-CO" sz="5400" dirty="0" smtClean="0">
                <a:solidFill>
                  <a:srgbClr val="FFFF00"/>
                </a:solidFill>
              </a:rPr>
              <a:t> </a:t>
            </a:r>
            <a:r>
              <a:rPr lang="es-CO" sz="5400" dirty="0" err="1" smtClean="0"/>
              <a:t>is</a:t>
            </a:r>
            <a:r>
              <a:rPr lang="es-CO" sz="5400" dirty="0" smtClean="0"/>
              <a:t> </a:t>
            </a:r>
            <a:r>
              <a:rPr lang="es-CO" sz="5400" b="1" dirty="0" err="1" smtClean="0">
                <a:solidFill>
                  <a:srgbClr val="7030A0"/>
                </a:solidFill>
              </a:rPr>
              <a:t>cheap</a:t>
            </a:r>
            <a:r>
              <a:rPr lang="es-CO" sz="5400" b="1" dirty="0" err="1" smtClean="0">
                <a:solidFill>
                  <a:srgbClr val="CC0099"/>
                </a:solidFill>
              </a:rPr>
              <a:t>er</a:t>
            </a:r>
            <a:r>
              <a:rPr lang="es-CO" sz="5400" dirty="0" smtClean="0"/>
              <a:t> </a:t>
            </a:r>
            <a:r>
              <a:rPr lang="es-CO" sz="5400" dirty="0" err="1" smtClean="0">
                <a:solidFill>
                  <a:srgbClr val="00B0F0"/>
                </a:solidFill>
              </a:rPr>
              <a:t>than</a:t>
            </a:r>
            <a:r>
              <a:rPr lang="es-CO" sz="5400" dirty="0" smtClean="0"/>
              <a:t> a </a:t>
            </a:r>
            <a:r>
              <a:rPr lang="es-CO" sz="5400" dirty="0" err="1" smtClean="0">
                <a:solidFill>
                  <a:srgbClr val="FFFF00"/>
                </a:solidFill>
              </a:rPr>
              <a:t>Rolex</a:t>
            </a:r>
            <a:r>
              <a:rPr lang="es-CO" sz="5400" dirty="0" smtClean="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>
                <a:solidFill>
                  <a:srgbClr val="7030A0"/>
                </a:solidFill>
              </a:rPr>
              <a:t>2. </a:t>
            </a:r>
            <a:r>
              <a:rPr lang="es-CO" b="1" dirty="0" err="1" smtClean="0">
                <a:solidFill>
                  <a:srgbClr val="7030A0"/>
                </a:solidFill>
              </a:rPr>
              <a:t>Two-syllable</a:t>
            </a:r>
            <a:r>
              <a:rPr lang="es-CO" b="1" dirty="0" smtClean="0">
                <a:solidFill>
                  <a:srgbClr val="7030A0"/>
                </a:solidFill>
              </a:rPr>
              <a:t> </a:t>
            </a:r>
            <a:r>
              <a:rPr lang="es-CO" b="1" dirty="0" err="1" smtClean="0">
                <a:solidFill>
                  <a:srgbClr val="7030A0"/>
                </a:solidFill>
              </a:rPr>
              <a:t>adjectives</a:t>
            </a:r>
            <a:r>
              <a:rPr lang="es-CO" b="1" dirty="0" smtClean="0">
                <a:solidFill>
                  <a:srgbClr val="7030A0"/>
                </a:solidFill>
              </a:rPr>
              <a:t> </a:t>
            </a:r>
            <a:r>
              <a:rPr lang="es-CO" b="1" dirty="0" err="1" smtClean="0">
                <a:solidFill>
                  <a:srgbClr val="7030A0"/>
                </a:solidFill>
              </a:rPr>
              <a:t>ending</a:t>
            </a:r>
            <a:r>
              <a:rPr lang="es-CO" b="1" dirty="0" smtClean="0">
                <a:solidFill>
                  <a:srgbClr val="7030A0"/>
                </a:solidFill>
              </a:rPr>
              <a:t> in </a:t>
            </a:r>
            <a:r>
              <a:rPr lang="es-CO" b="1" dirty="0" err="1" smtClean="0">
                <a:solidFill>
                  <a:srgbClr val="7030A0"/>
                </a:solidFill>
              </a:rPr>
              <a:t>the</a:t>
            </a:r>
            <a:r>
              <a:rPr lang="es-CO" b="1" dirty="0" smtClean="0">
                <a:solidFill>
                  <a:srgbClr val="7030A0"/>
                </a:solidFill>
              </a:rPr>
              <a:t> </a:t>
            </a:r>
            <a:r>
              <a:rPr lang="es-CO" b="1" dirty="0" err="1" smtClean="0">
                <a:solidFill>
                  <a:srgbClr val="7030A0"/>
                </a:solidFill>
              </a:rPr>
              <a:t>consonant</a:t>
            </a:r>
            <a:r>
              <a:rPr lang="es-CO" b="1" dirty="0" smtClean="0">
                <a:solidFill>
                  <a:srgbClr val="7030A0"/>
                </a:solidFill>
              </a:rPr>
              <a:t> “Y”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CO" dirty="0" smtClean="0"/>
          </a:p>
          <a:p>
            <a:endParaRPr lang="es-CO" dirty="0" smtClean="0"/>
          </a:p>
          <a:p>
            <a:r>
              <a:rPr lang="es-CO" dirty="0" err="1" smtClean="0"/>
              <a:t>We</a:t>
            </a:r>
            <a:r>
              <a:rPr lang="es-CO" dirty="0" smtClean="0"/>
              <a:t> </a:t>
            </a:r>
            <a:r>
              <a:rPr lang="es-CO" dirty="0" err="1" smtClean="0"/>
              <a:t>change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final </a:t>
            </a:r>
            <a:r>
              <a:rPr lang="es-CO" b="1" dirty="0" smtClean="0">
                <a:solidFill>
                  <a:srgbClr val="CC0099"/>
                </a:solidFill>
              </a:rPr>
              <a:t>“Y” </a:t>
            </a:r>
            <a:r>
              <a:rPr lang="es-CO" dirty="0" err="1" smtClean="0"/>
              <a:t>by</a:t>
            </a:r>
            <a:r>
              <a:rPr lang="es-CO" dirty="0" smtClean="0"/>
              <a:t> </a:t>
            </a:r>
            <a:r>
              <a:rPr lang="es-CO" b="1" dirty="0" smtClean="0">
                <a:solidFill>
                  <a:srgbClr val="CC0099"/>
                </a:solidFill>
              </a:rPr>
              <a:t>“i” </a:t>
            </a:r>
            <a:r>
              <a:rPr lang="es-CO" dirty="0" smtClean="0"/>
              <a:t>and </a:t>
            </a:r>
            <a:r>
              <a:rPr lang="es-CO" dirty="0" err="1" smtClean="0"/>
              <a:t>add</a:t>
            </a:r>
            <a:r>
              <a:rPr lang="es-CO" dirty="0" smtClean="0"/>
              <a:t> </a:t>
            </a:r>
            <a:r>
              <a:rPr lang="es-CO" b="1" dirty="0" smtClean="0">
                <a:solidFill>
                  <a:srgbClr val="CC0099"/>
                </a:solidFill>
              </a:rPr>
              <a:t>–</a:t>
            </a:r>
            <a:r>
              <a:rPr lang="es-CO" b="1" dirty="0" err="1" smtClean="0">
                <a:solidFill>
                  <a:srgbClr val="CC0099"/>
                </a:solidFill>
              </a:rPr>
              <a:t>er</a:t>
            </a:r>
            <a:r>
              <a:rPr lang="es-CO" dirty="0" smtClean="0"/>
              <a:t>.</a:t>
            </a:r>
          </a:p>
          <a:p>
            <a:pPr>
              <a:buNone/>
            </a:pPr>
            <a:endParaRPr lang="es-CO" dirty="0" smtClean="0"/>
          </a:p>
          <a:p>
            <a:r>
              <a:rPr lang="es-CO" dirty="0" err="1" smtClean="0"/>
              <a:t>We</a:t>
            </a:r>
            <a:r>
              <a:rPr lang="es-CO" dirty="0" smtClean="0"/>
              <a:t> use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word</a:t>
            </a:r>
            <a:r>
              <a:rPr lang="es-CO" dirty="0" smtClean="0"/>
              <a:t> “</a:t>
            </a:r>
            <a:r>
              <a:rPr lang="es-CO" b="1" dirty="0" err="1" smtClean="0">
                <a:solidFill>
                  <a:srgbClr val="CC0099"/>
                </a:solidFill>
              </a:rPr>
              <a:t>than</a:t>
            </a:r>
            <a:r>
              <a:rPr lang="es-CO" dirty="0" smtClean="0"/>
              <a:t>” </a:t>
            </a:r>
            <a:r>
              <a:rPr lang="es-CO" dirty="0" err="1" smtClean="0"/>
              <a:t>to</a:t>
            </a:r>
            <a:r>
              <a:rPr lang="es-CO" dirty="0" smtClean="0"/>
              <a:t> compare.</a:t>
            </a:r>
          </a:p>
          <a:p>
            <a:pPr>
              <a:buNone/>
            </a:pPr>
            <a:endParaRPr lang="es-CO" dirty="0" smtClean="0"/>
          </a:p>
          <a:p>
            <a:r>
              <a:rPr lang="es-CO" dirty="0" err="1" smtClean="0"/>
              <a:t>Some</a:t>
            </a:r>
            <a:r>
              <a:rPr lang="es-CO" dirty="0" smtClean="0"/>
              <a:t> </a:t>
            </a:r>
            <a:r>
              <a:rPr lang="es-CO" dirty="0" err="1" smtClean="0"/>
              <a:t>adjectives</a:t>
            </a:r>
            <a:r>
              <a:rPr lang="es-CO" dirty="0" smtClean="0"/>
              <a:t>: </a:t>
            </a:r>
            <a:r>
              <a:rPr lang="es-CO" b="1" dirty="0" err="1" smtClean="0">
                <a:solidFill>
                  <a:srgbClr val="CC0099"/>
                </a:solidFill>
              </a:rPr>
              <a:t>bus</a:t>
            </a:r>
            <a:r>
              <a:rPr lang="es-CO" b="1" dirty="0" err="1" smtClean="0"/>
              <a:t>y</a:t>
            </a:r>
            <a:r>
              <a:rPr lang="es-CO" b="1" dirty="0" smtClean="0">
                <a:solidFill>
                  <a:srgbClr val="CC0099"/>
                </a:solidFill>
              </a:rPr>
              <a:t>, </a:t>
            </a:r>
            <a:r>
              <a:rPr lang="es-CO" b="1" dirty="0" err="1" smtClean="0">
                <a:solidFill>
                  <a:srgbClr val="CC0099"/>
                </a:solidFill>
              </a:rPr>
              <a:t>happ</a:t>
            </a:r>
            <a:r>
              <a:rPr lang="es-CO" b="1" dirty="0" err="1" smtClean="0"/>
              <a:t>y</a:t>
            </a:r>
            <a:r>
              <a:rPr lang="es-CO" b="1" dirty="0" smtClean="0">
                <a:solidFill>
                  <a:srgbClr val="CC0099"/>
                </a:solidFill>
              </a:rPr>
              <a:t>, </a:t>
            </a:r>
            <a:r>
              <a:rPr lang="es-CO" b="1" dirty="0" err="1" smtClean="0">
                <a:solidFill>
                  <a:srgbClr val="CC0099"/>
                </a:solidFill>
              </a:rPr>
              <a:t>laz</a:t>
            </a:r>
            <a:r>
              <a:rPr lang="es-CO" b="1" dirty="0" err="1" smtClean="0"/>
              <a:t>y</a:t>
            </a:r>
            <a:r>
              <a:rPr lang="es-CO" b="1" dirty="0" smtClean="0">
                <a:solidFill>
                  <a:srgbClr val="CC0099"/>
                </a:solidFill>
              </a:rPr>
              <a:t>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5400" dirty="0" smtClean="0">
                <a:solidFill>
                  <a:srgbClr val="FFFF00"/>
                </a:solidFill>
              </a:rPr>
              <a:t>El Cacique </a:t>
            </a:r>
            <a:r>
              <a:rPr lang="es-CO" sz="5400" dirty="0" err="1" smtClean="0"/>
              <a:t>is</a:t>
            </a:r>
            <a:r>
              <a:rPr lang="es-CO" sz="5400" dirty="0" smtClean="0"/>
              <a:t> </a:t>
            </a:r>
            <a:r>
              <a:rPr lang="es-CO" sz="5400" dirty="0" smtClean="0">
                <a:solidFill>
                  <a:srgbClr val="7030A0"/>
                </a:solidFill>
              </a:rPr>
              <a:t>bus</a:t>
            </a:r>
            <a:r>
              <a:rPr lang="es-CO" sz="5400" dirty="0" smtClean="0">
                <a:solidFill>
                  <a:srgbClr val="CC0099"/>
                </a:solidFill>
              </a:rPr>
              <a:t>i</a:t>
            </a:r>
            <a:r>
              <a:rPr lang="es-CO" sz="5400" dirty="0" smtClean="0">
                <a:solidFill>
                  <a:srgbClr val="00B0F0"/>
                </a:solidFill>
              </a:rPr>
              <a:t>er</a:t>
            </a:r>
            <a:r>
              <a:rPr lang="es-CO" sz="5400" dirty="0" smtClean="0"/>
              <a:t> </a:t>
            </a:r>
            <a:r>
              <a:rPr lang="es-CO" sz="5400" dirty="0" err="1" smtClean="0">
                <a:solidFill>
                  <a:srgbClr val="7030A0"/>
                </a:solidFill>
              </a:rPr>
              <a:t>than</a:t>
            </a:r>
            <a:r>
              <a:rPr lang="es-CO" sz="5400" dirty="0" smtClean="0"/>
              <a:t> </a:t>
            </a:r>
            <a:r>
              <a:rPr lang="es-CO" sz="5400" dirty="0" smtClean="0">
                <a:solidFill>
                  <a:srgbClr val="FFFF00"/>
                </a:solidFill>
              </a:rPr>
              <a:t>Parque Caracolí.</a:t>
            </a:r>
            <a:endParaRPr lang="en-US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>
                <a:solidFill>
                  <a:srgbClr val="7030A0"/>
                </a:solidFill>
              </a:rPr>
              <a:t>3. </a:t>
            </a:r>
            <a:r>
              <a:rPr lang="es-CO" b="1" dirty="0" err="1" smtClean="0">
                <a:solidFill>
                  <a:srgbClr val="7030A0"/>
                </a:solidFill>
              </a:rPr>
              <a:t>Adjectives</a:t>
            </a:r>
            <a:r>
              <a:rPr lang="es-CO" b="1" dirty="0" smtClean="0">
                <a:solidFill>
                  <a:srgbClr val="7030A0"/>
                </a:solidFill>
              </a:rPr>
              <a:t> </a:t>
            </a:r>
            <a:r>
              <a:rPr lang="es-CO" b="1" dirty="0" err="1" smtClean="0">
                <a:solidFill>
                  <a:srgbClr val="7030A0"/>
                </a:solidFill>
              </a:rPr>
              <a:t>with</a:t>
            </a:r>
            <a:r>
              <a:rPr lang="es-CO" b="1" dirty="0" smtClean="0">
                <a:solidFill>
                  <a:srgbClr val="7030A0"/>
                </a:solidFill>
              </a:rPr>
              <a:t> </a:t>
            </a:r>
            <a:r>
              <a:rPr lang="es-CO" b="1" dirty="0" err="1" smtClean="0">
                <a:solidFill>
                  <a:srgbClr val="7030A0"/>
                </a:solidFill>
              </a:rPr>
              <a:t>two</a:t>
            </a:r>
            <a:r>
              <a:rPr lang="es-CO" b="1" dirty="0" smtClean="0">
                <a:solidFill>
                  <a:srgbClr val="7030A0"/>
                </a:solidFill>
              </a:rPr>
              <a:t> </a:t>
            </a:r>
            <a:r>
              <a:rPr lang="es-CO" b="1" dirty="0" err="1" smtClean="0">
                <a:solidFill>
                  <a:srgbClr val="7030A0"/>
                </a:solidFill>
              </a:rPr>
              <a:t>or</a:t>
            </a:r>
            <a:r>
              <a:rPr lang="es-CO" b="1" dirty="0" smtClean="0">
                <a:solidFill>
                  <a:srgbClr val="7030A0"/>
                </a:solidFill>
              </a:rPr>
              <a:t> more </a:t>
            </a:r>
            <a:r>
              <a:rPr lang="es-CO" b="1" dirty="0" err="1" smtClean="0">
                <a:solidFill>
                  <a:srgbClr val="7030A0"/>
                </a:solidFill>
              </a:rPr>
              <a:t>syllables</a:t>
            </a:r>
            <a:r>
              <a:rPr lang="es-CO" b="1" dirty="0" smtClean="0">
                <a:solidFill>
                  <a:srgbClr val="7030A0"/>
                </a:solidFill>
              </a:rPr>
              <a:t> (</a:t>
            </a:r>
            <a:r>
              <a:rPr lang="es-CO" b="1" dirty="0" err="1" smtClean="0">
                <a:solidFill>
                  <a:srgbClr val="7030A0"/>
                </a:solidFill>
              </a:rPr>
              <a:t>not</a:t>
            </a:r>
            <a:r>
              <a:rPr lang="es-CO" b="1" dirty="0" smtClean="0">
                <a:solidFill>
                  <a:srgbClr val="7030A0"/>
                </a:solidFill>
              </a:rPr>
              <a:t> </a:t>
            </a:r>
            <a:r>
              <a:rPr lang="es-CO" b="1" dirty="0" err="1" smtClean="0">
                <a:solidFill>
                  <a:srgbClr val="7030A0"/>
                </a:solidFill>
              </a:rPr>
              <a:t>ending</a:t>
            </a:r>
            <a:r>
              <a:rPr lang="es-CO" b="1" dirty="0" smtClean="0">
                <a:solidFill>
                  <a:srgbClr val="7030A0"/>
                </a:solidFill>
              </a:rPr>
              <a:t> in “Y”)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CO" dirty="0" smtClean="0"/>
          </a:p>
          <a:p>
            <a:r>
              <a:rPr lang="es-CO" dirty="0" err="1" smtClean="0"/>
              <a:t>We</a:t>
            </a:r>
            <a:r>
              <a:rPr lang="es-CO" dirty="0" smtClean="0"/>
              <a:t> </a:t>
            </a:r>
            <a:r>
              <a:rPr lang="es-CO" dirty="0" err="1" smtClean="0"/>
              <a:t>add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word</a:t>
            </a:r>
            <a:r>
              <a:rPr lang="es-CO" dirty="0" smtClean="0"/>
              <a:t> “</a:t>
            </a:r>
            <a:r>
              <a:rPr lang="es-CO" b="1" dirty="0" smtClean="0">
                <a:solidFill>
                  <a:srgbClr val="CC0099"/>
                </a:solidFill>
              </a:rPr>
              <a:t>more</a:t>
            </a:r>
            <a:r>
              <a:rPr lang="es-CO" dirty="0" smtClean="0"/>
              <a:t>” </a:t>
            </a:r>
            <a:r>
              <a:rPr lang="es-CO" dirty="0" err="1" smtClean="0"/>
              <a:t>before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adjective</a:t>
            </a:r>
            <a:r>
              <a:rPr lang="es-CO" dirty="0" smtClean="0"/>
              <a:t>.</a:t>
            </a:r>
          </a:p>
          <a:p>
            <a:endParaRPr lang="es-CO" dirty="0" smtClean="0"/>
          </a:p>
          <a:p>
            <a:r>
              <a:rPr lang="es-CO" dirty="0" err="1" smtClean="0"/>
              <a:t>We</a:t>
            </a:r>
            <a:r>
              <a:rPr lang="es-CO" dirty="0" smtClean="0"/>
              <a:t> use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word</a:t>
            </a:r>
            <a:r>
              <a:rPr lang="es-CO" dirty="0" smtClean="0"/>
              <a:t> “</a:t>
            </a:r>
            <a:r>
              <a:rPr lang="es-CO" b="1" dirty="0" err="1" smtClean="0">
                <a:solidFill>
                  <a:srgbClr val="CC0099"/>
                </a:solidFill>
              </a:rPr>
              <a:t>than</a:t>
            </a:r>
            <a:r>
              <a:rPr lang="es-CO" dirty="0" smtClean="0"/>
              <a:t>” </a:t>
            </a:r>
            <a:r>
              <a:rPr lang="es-CO" dirty="0" err="1" smtClean="0"/>
              <a:t>to</a:t>
            </a:r>
            <a:r>
              <a:rPr lang="es-CO" dirty="0" smtClean="0"/>
              <a:t> compare.</a:t>
            </a:r>
          </a:p>
          <a:p>
            <a:pPr>
              <a:buNone/>
            </a:pPr>
            <a:endParaRPr lang="es-CO" dirty="0" smtClean="0"/>
          </a:p>
          <a:p>
            <a:r>
              <a:rPr lang="es-CO" dirty="0" err="1" smtClean="0"/>
              <a:t>Some</a:t>
            </a:r>
            <a:r>
              <a:rPr lang="es-CO" dirty="0" smtClean="0"/>
              <a:t> </a:t>
            </a:r>
            <a:r>
              <a:rPr lang="es-CO" dirty="0" err="1" smtClean="0"/>
              <a:t>adjectives</a:t>
            </a:r>
            <a:r>
              <a:rPr lang="es-CO" dirty="0" smtClean="0"/>
              <a:t>: </a:t>
            </a:r>
            <a:r>
              <a:rPr lang="es-CO" b="1" dirty="0" err="1" smtClean="0">
                <a:solidFill>
                  <a:srgbClr val="CC0099"/>
                </a:solidFill>
              </a:rPr>
              <a:t>dangerous</a:t>
            </a:r>
            <a:r>
              <a:rPr lang="es-CO" b="1" dirty="0" smtClean="0">
                <a:solidFill>
                  <a:srgbClr val="CC0099"/>
                </a:solidFill>
              </a:rPr>
              <a:t>, </a:t>
            </a:r>
            <a:r>
              <a:rPr lang="es-CO" b="1" dirty="0" err="1" smtClean="0">
                <a:solidFill>
                  <a:srgbClr val="CC0099"/>
                </a:solidFill>
              </a:rPr>
              <a:t>modern</a:t>
            </a:r>
            <a:r>
              <a:rPr lang="es-CO" b="1" dirty="0" smtClean="0">
                <a:solidFill>
                  <a:srgbClr val="CC0099"/>
                </a:solidFill>
              </a:rPr>
              <a:t>, </a:t>
            </a:r>
            <a:r>
              <a:rPr lang="es-CO" b="1" dirty="0" err="1" smtClean="0">
                <a:solidFill>
                  <a:srgbClr val="CC0099"/>
                </a:solidFill>
              </a:rPr>
              <a:t>interesting</a:t>
            </a:r>
            <a:r>
              <a:rPr lang="es-CO" b="1" dirty="0" smtClean="0">
                <a:solidFill>
                  <a:srgbClr val="CC0099"/>
                </a:solidFill>
              </a:rPr>
              <a:t>, </a:t>
            </a:r>
            <a:r>
              <a:rPr lang="es-CO" b="1" dirty="0" err="1" smtClean="0">
                <a:solidFill>
                  <a:srgbClr val="CC0099"/>
                </a:solidFill>
              </a:rPr>
              <a:t>comfortable</a:t>
            </a:r>
            <a:r>
              <a:rPr lang="es-CO" b="1" dirty="0" smtClean="0">
                <a:solidFill>
                  <a:srgbClr val="CC0099"/>
                </a:solidFill>
              </a:rPr>
              <a:t>, etc.</a:t>
            </a:r>
            <a:endParaRPr lang="en-US" b="1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5400" dirty="0" err="1" smtClean="0"/>
              <a:t>e.g.</a:t>
            </a:r>
            <a:r>
              <a:rPr lang="es-CO" sz="5400" dirty="0" smtClean="0"/>
              <a:t> </a:t>
            </a:r>
            <a:r>
              <a:rPr lang="es-CO" sz="5400" dirty="0" err="1" smtClean="0">
                <a:solidFill>
                  <a:srgbClr val="FFFF00"/>
                </a:solidFill>
              </a:rPr>
              <a:t>English</a:t>
            </a:r>
            <a:r>
              <a:rPr lang="es-CO" sz="5400" dirty="0" smtClean="0">
                <a:solidFill>
                  <a:srgbClr val="FFFF00"/>
                </a:solidFill>
              </a:rPr>
              <a:t> </a:t>
            </a:r>
            <a:r>
              <a:rPr lang="es-CO" sz="5400" dirty="0" err="1" smtClean="0"/>
              <a:t>is</a:t>
            </a:r>
            <a:r>
              <a:rPr lang="es-CO" sz="5400" dirty="0" smtClean="0"/>
              <a:t> </a:t>
            </a:r>
            <a:r>
              <a:rPr lang="es-CO" sz="5400" dirty="0" smtClean="0">
                <a:solidFill>
                  <a:srgbClr val="7030A0"/>
                </a:solidFill>
              </a:rPr>
              <a:t>more</a:t>
            </a:r>
            <a:r>
              <a:rPr lang="es-CO" sz="5400" dirty="0" smtClean="0"/>
              <a:t> </a:t>
            </a:r>
            <a:r>
              <a:rPr lang="es-CO" sz="5400" dirty="0" err="1" smtClean="0">
                <a:solidFill>
                  <a:srgbClr val="CC0099"/>
                </a:solidFill>
              </a:rPr>
              <a:t>interesting</a:t>
            </a:r>
            <a:r>
              <a:rPr lang="es-CO" sz="5400" dirty="0" smtClean="0"/>
              <a:t> </a:t>
            </a:r>
            <a:r>
              <a:rPr lang="es-CO" sz="5400" dirty="0" err="1" smtClean="0">
                <a:solidFill>
                  <a:srgbClr val="00B0F0"/>
                </a:solidFill>
              </a:rPr>
              <a:t>than</a:t>
            </a:r>
            <a:r>
              <a:rPr lang="es-CO" sz="5400" dirty="0" smtClean="0"/>
              <a:t> </a:t>
            </a:r>
            <a:r>
              <a:rPr lang="es-CO" sz="5400" dirty="0" err="1" smtClean="0">
                <a:solidFill>
                  <a:srgbClr val="FFFF00"/>
                </a:solidFill>
              </a:rPr>
              <a:t>German</a:t>
            </a:r>
            <a:r>
              <a:rPr lang="es-CO" sz="5400" dirty="0" smtClean="0">
                <a:solidFill>
                  <a:srgbClr val="FFFF00"/>
                </a:solidFill>
              </a:rPr>
              <a:t>.</a:t>
            </a:r>
            <a:endParaRPr lang="en-US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>
                <a:solidFill>
                  <a:srgbClr val="7030A0"/>
                </a:solidFill>
              </a:rPr>
              <a:t>4. </a:t>
            </a:r>
            <a:r>
              <a:rPr lang="es-CO" b="1" dirty="0" err="1" smtClean="0">
                <a:solidFill>
                  <a:srgbClr val="7030A0"/>
                </a:solidFill>
              </a:rPr>
              <a:t>One-syllable</a:t>
            </a:r>
            <a:r>
              <a:rPr lang="es-CO" b="1" dirty="0" smtClean="0">
                <a:solidFill>
                  <a:srgbClr val="7030A0"/>
                </a:solidFill>
              </a:rPr>
              <a:t> </a:t>
            </a:r>
            <a:r>
              <a:rPr lang="es-CO" b="1" dirty="0" err="1" smtClean="0">
                <a:solidFill>
                  <a:srgbClr val="7030A0"/>
                </a:solidFill>
              </a:rPr>
              <a:t>adjectives</a:t>
            </a:r>
            <a:r>
              <a:rPr lang="es-CO" b="1" dirty="0" smtClean="0">
                <a:solidFill>
                  <a:srgbClr val="7030A0"/>
                </a:solidFill>
              </a:rPr>
              <a:t> </a:t>
            </a:r>
            <a:r>
              <a:rPr lang="es-CO" b="1" dirty="0" err="1" smtClean="0">
                <a:solidFill>
                  <a:srgbClr val="7030A0"/>
                </a:solidFill>
              </a:rPr>
              <a:t>ending</a:t>
            </a:r>
            <a:r>
              <a:rPr lang="es-CO" b="1" dirty="0" smtClean="0">
                <a:solidFill>
                  <a:srgbClr val="7030A0"/>
                </a:solidFill>
              </a:rPr>
              <a:t> in </a:t>
            </a:r>
            <a:r>
              <a:rPr lang="es-CO" b="1" dirty="0" err="1" smtClean="0">
                <a:solidFill>
                  <a:srgbClr val="7030A0"/>
                </a:solidFill>
              </a:rPr>
              <a:t>Consonant-Vowel-Consonant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CO" dirty="0" smtClean="0"/>
          </a:p>
          <a:p>
            <a:r>
              <a:rPr lang="es-CO" dirty="0" err="1" smtClean="0"/>
              <a:t>We</a:t>
            </a:r>
            <a:r>
              <a:rPr lang="es-CO" dirty="0" smtClean="0"/>
              <a:t> </a:t>
            </a:r>
            <a:r>
              <a:rPr lang="es-CO" b="1" dirty="0" err="1" smtClean="0">
                <a:solidFill>
                  <a:srgbClr val="CC0099"/>
                </a:solidFill>
              </a:rPr>
              <a:t>double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b="1" dirty="0" err="1" smtClean="0">
                <a:solidFill>
                  <a:srgbClr val="CC0099"/>
                </a:solidFill>
              </a:rPr>
              <a:t>last</a:t>
            </a:r>
            <a:r>
              <a:rPr lang="es-CO" b="1" dirty="0" smtClean="0">
                <a:solidFill>
                  <a:srgbClr val="CC0099"/>
                </a:solidFill>
              </a:rPr>
              <a:t> </a:t>
            </a:r>
            <a:r>
              <a:rPr lang="es-CO" b="1" dirty="0" err="1" smtClean="0">
                <a:solidFill>
                  <a:srgbClr val="CC0099"/>
                </a:solidFill>
              </a:rPr>
              <a:t>consonant</a:t>
            </a:r>
            <a:r>
              <a:rPr lang="es-CO" dirty="0" smtClean="0"/>
              <a:t>.</a:t>
            </a:r>
          </a:p>
          <a:p>
            <a:pPr>
              <a:buNone/>
            </a:pPr>
            <a:endParaRPr lang="es-CO" dirty="0" smtClean="0"/>
          </a:p>
          <a:p>
            <a:r>
              <a:rPr lang="es-CO" dirty="0" err="1" smtClean="0"/>
              <a:t>Add</a:t>
            </a:r>
            <a:r>
              <a:rPr lang="es-CO" b="1" dirty="0" smtClean="0">
                <a:solidFill>
                  <a:srgbClr val="CC0099"/>
                </a:solidFill>
              </a:rPr>
              <a:t> –</a:t>
            </a:r>
            <a:r>
              <a:rPr lang="es-CO" b="1" dirty="0" err="1" smtClean="0">
                <a:solidFill>
                  <a:srgbClr val="CC0099"/>
                </a:solidFill>
              </a:rPr>
              <a:t>er</a:t>
            </a:r>
            <a:r>
              <a:rPr lang="es-CO" b="1" dirty="0" smtClean="0">
                <a:solidFill>
                  <a:srgbClr val="CC0099"/>
                </a:solidFill>
              </a:rPr>
              <a:t> </a:t>
            </a:r>
            <a:r>
              <a:rPr lang="es-CO" dirty="0" smtClean="0"/>
              <a:t>at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end</a:t>
            </a:r>
            <a:r>
              <a:rPr lang="es-CO" dirty="0" smtClean="0"/>
              <a:t> of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word</a:t>
            </a:r>
            <a:r>
              <a:rPr lang="es-CO" dirty="0" smtClean="0"/>
              <a:t>.</a:t>
            </a:r>
          </a:p>
          <a:p>
            <a:pPr>
              <a:buNone/>
            </a:pPr>
            <a:endParaRPr lang="es-CO" dirty="0" smtClean="0"/>
          </a:p>
          <a:p>
            <a:r>
              <a:rPr lang="es-CO" dirty="0" err="1" smtClean="0"/>
              <a:t>We</a:t>
            </a:r>
            <a:r>
              <a:rPr lang="es-CO" dirty="0" smtClean="0"/>
              <a:t> use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word</a:t>
            </a:r>
            <a:r>
              <a:rPr lang="es-CO" dirty="0" smtClean="0"/>
              <a:t> “</a:t>
            </a:r>
            <a:r>
              <a:rPr lang="es-CO" b="1" dirty="0" err="1" smtClean="0">
                <a:solidFill>
                  <a:srgbClr val="CC0099"/>
                </a:solidFill>
              </a:rPr>
              <a:t>than</a:t>
            </a:r>
            <a:r>
              <a:rPr lang="es-CO" dirty="0" smtClean="0"/>
              <a:t>” </a:t>
            </a:r>
            <a:r>
              <a:rPr lang="es-CO" dirty="0" err="1" smtClean="0"/>
              <a:t>to</a:t>
            </a:r>
            <a:r>
              <a:rPr lang="es-CO" dirty="0" smtClean="0"/>
              <a:t> compare.</a:t>
            </a:r>
          </a:p>
          <a:p>
            <a:pPr>
              <a:buNone/>
            </a:pPr>
            <a:endParaRPr lang="es-CO" dirty="0" smtClean="0"/>
          </a:p>
          <a:p>
            <a:r>
              <a:rPr lang="es-CO" dirty="0" err="1" smtClean="0"/>
              <a:t>Some</a:t>
            </a:r>
            <a:r>
              <a:rPr lang="es-CO" dirty="0" smtClean="0"/>
              <a:t> </a:t>
            </a:r>
            <a:r>
              <a:rPr lang="es-CO" dirty="0" err="1" smtClean="0"/>
              <a:t>adjectives</a:t>
            </a:r>
            <a:r>
              <a:rPr lang="es-CO" dirty="0" smtClean="0"/>
              <a:t>: </a:t>
            </a:r>
            <a:r>
              <a:rPr lang="es-CO" b="1" u="sng" dirty="0" err="1" smtClean="0">
                <a:solidFill>
                  <a:srgbClr val="CC0099"/>
                </a:solidFill>
              </a:rPr>
              <a:t>hot</a:t>
            </a:r>
            <a:r>
              <a:rPr lang="es-CO" b="1" dirty="0" smtClean="0">
                <a:solidFill>
                  <a:srgbClr val="CC0099"/>
                </a:solidFill>
              </a:rPr>
              <a:t>, </a:t>
            </a:r>
            <a:r>
              <a:rPr lang="es-CO" b="1" dirty="0" err="1" smtClean="0">
                <a:solidFill>
                  <a:srgbClr val="CC0099"/>
                </a:solidFill>
              </a:rPr>
              <a:t>t</a:t>
            </a:r>
            <a:r>
              <a:rPr lang="es-CO" b="1" u="sng" dirty="0" err="1" smtClean="0">
                <a:solidFill>
                  <a:srgbClr val="CC0099"/>
                </a:solidFill>
              </a:rPr>
              <a:t>hin</a:t>
            </a:r>
            <a:r>
              <a:rPr lang="es-CO" b="1" dirty="0" smtClean="0">
                <a:solidFill>
                  <a:srgbClr val="CC0099"/>
                </a:solidFill>
              </a:rPr>
              <a:t>, </a:t>
            </a:r>
            <a:r>
              <a:rPr lang="es-CO" b="1" dirty="0" err="1" smtClean="0">
                <a:solidFill>
                  <a:srgbClr val="CC0099"/>
                </a:solidFill>
              </a:rPr>
              <a:t>s</a:t>
            </a:r>
            <a:r>
              <a:rPr lang="es-CO" b="1" u="sng" dirty="0" err="1" smtClean="0">
                <a:solidFill>
                  <a:srgbClr val="CC0099"/>
                </a:solidFill>
              </a:rPr>
              <a:t>lim</a:t>
            </a:r>
            <a:r>
              <a:rPr lang="es-CO" b="1" dirty="0" smtClean="0">
                <a:solidFill>
                  <a:srgbClr val="CC0099"/>
                </a:solidFill>
              </a:rPr>
              <a:t>, </a:t>
            </a:r>
            <a:r>
              <a:rPr lang="es-CO" b="1" u="sng" dirty="0" err="1" smtClean="0">
                <a:solidFill>
                  <a:srgbClr val="CC0099"/>
                </a:solidFill>
              </a:rPr>
              <a:t>big</a:t>
            </a:r>
            <a:endParaRPr lang="en-US" b="1" u="sng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5400" dirty="0" err="1" smtClean="0"/>
              <a:t>e.g.</a:t>
            </a:r>
            <a:r>
              <a:rPr lang="es-CO" sz="5400" dirty="0" smtClean="0"/>
              <a:t> </a:t>
            </a:r>
            <a:r>
              <a:rPr lang="es-CO" sz="5400" dirty="0" err="1" smtClean="0">
                <a:solidFill>
                  <a:srgbClr val="FFFF00"/>
                </a:solidFill>
              </a:rPr>
              <a:t>Fashion</a:t>
            </a:r>
            <a:r>
              <a:rPr lang="es-CO" sz="5400" dirty="0" smtClean="0">
                <a:solidFill>
                  <a:srgbClr val="FFFF00"/>
                </a:solidFill>
              </a:rPr>
              <a:t> </a:t>
            </a:r>
            <a:r>
              <a:rPr lang="es-CO" sz="5400" dirty="0" err="1" smtClean="0">
                <a:solidFill>
                  <a:srgbClr val="FFFF00"/>
                </a:solidFill>
              </a:rPr>
              <a:t>models</a:t>
            </a:r>
            <a:r>
              <a:rPr lang="es-CO" sz="5400" dirty="0" smtClean="0">
                <a:solidFill>
                  <a:srgbClr val="FFFF00"/>
                </a:solidFill>
              </a:rPr>
              <a:t> in </a:t>
            </a:r>
            <a:r>
              <a:rPr lang="es-CO" sz="5400" dirty="0" err="1" smtClean="0">
                <a:solidFill>
                  <a:srgbClr val="FFFF00"/>
                </a:solidFill>
              </a:rPr>
              <a:t>the</a:t>
            </a:r>
            <a:r>
              <a:rPr lang="es-CO" sz="5400" dirty="0" smtClean="0">
                <a:solidFill>
                  <a:srgbClr val="FFFF00"/>
                </a:solidFill>
              </a:rPr>
              <a:t> </a:t>
            </a:r>
            <a:r>
              <a:rPr lang="es-CO" sz="5400" dirty="0" err="1" smtClean="0">
                <a:solidFill>
                  <a:srgbClr val="FFFF00"/>
                </a:solidFill>
              </a:rPr>
              <a:t>present</a:t>
            </a:r>
            <a:r>
              <a:rPr lang="es-CO" sz="5400" dirty="0" smtClean="0">
                <a:solidFill>
                  <a:srgbClr val="FFFF00"/>
                </a:solidFill>
              </a:rPr>
              <a:t> </a:t>
            </a:r>
            <a:r>
              <a:rPr lang="es-CO" sz="5400" dirty="0" smtClean="0"/>
              <a:t>are </a:t>
            </a:r>
            <a:r>
              <a:rPr lang="es-CO" sz="5400" dirty="0" err="1" smtClean="0">
                <a:solidFill>
                  <a:srgbClr val="7030A0"/>
                </a:solidFill>
              </a:rPr>
              <a:t>slim</a:t>
            </a:r>
            <a:r>
              <a:rPr lang="es-CO" sz="5400" dirty="0" err="1" smtClean="0">
                <a:solidFill>
                  <a:srgbClr val="CC0099"/>
                </a:solidFill>
              </a:rPr>
              <a:t>m</a:t>
            </a:r>
            <a:r>
              <a:rPr lang="es-CO" sz="5400" dirty="0" err="1" smtClean="0">
                <a:solidFill>
                  <a:srgbClr val="00B0F0"/>
                </a:solidFill>
              </a:rPr>
              <a:t>er</a:t>
            </a:r>
            <a:r>
              <a:rPr lang="es-CO" sz="5400" dirty="0" smtClean="0"/>
              <a:t> </a:t>
            </a:r>
            <a:r>
              <a:rPr lang="es-CO" sz="5400" dirty="0" err="1" smtClean="0">
                <a:solidFill>
                  <a:srgbClr val="7030A0"/>
                </a:solidFill>
              </a:rPr>
              <a:t>than</a:t>
            </a:r>
            <a:r>
              <a:rPr lang="es-CO" sz="5400" dirty="0" smtClean="0"/>
              <a:t> </a:t>
            </a:r>
            <a:r>
              <a:rPr lang="es-CO" sz="5400" dirty="0" err="1" smtClean="0">
                <a:solidFill>
                  <a:srgbClr val="FFFF00"/>
                </a:solidFill>
              </a:rPr>
              <a:t>models</a:t>
            </a:r>
            <a:r>
              <a:rPr lang="es-CO" sz="5400" dirty="0" smtClean="0">
                <a:solidFill>
                  <a:srgbClr val="FFFF00"/>
                </a:solidFill>
              </a:rPr>
              <a:t> </a:t>
            </a:r>
            <a:r>
              <a:rPr lang="es-CO" sz="5400" dirty="0" err="1" smtClean="0">
                <a:solidFill>
                  <a:srgbClr val="FFFF00"/>
                </a:solidFill>
              </a:rPr>
              <a:t>from</a:t>
            </a:r>
            <a:r>
              <a:rPr lang="es-CO" sz="5400" dirty="0" smtClean="0">
                <a:solidFill>
                  <a:srgbClr val="FFFF00"/>
                </a:solidFill>
              </a:rPr>
              <a:t> </a:t>
            </a:r>
            <a:r>
              <a:rPr lang="es-CO" sz="5400" dirty="0" err="1" smtClean="0">
                <a:solidFill>
                  <a:srgbClr val="FFFF00"/>
                </a:solidFill>
              </a:rPr>
              <a:t>the</a:t>
            </a:r>
            <a:r>
              <a:rPr lang="es-CO" sz="5400" dirty="0" smtClean="0">
                <a:solidFill>
                  <a:srgbClr val="FFFF00"/>
                </a:solidFill>
              </a:rPr>
              <a:t> </a:t>
            </a:r>
            <a:r>
              <a:rPr lang="es-CO" sz="5400" dirty="0" err="1" smtClean="0">
                <a:solidFill>
                  <a:srgbClr val="FFFF00"/>
                </a:solidFill>
              </a:rPr>
              <a:t>past</a:t>
            </a:r>
            <a:r>
              <a:rPr lang="es-CO" sz="5400" dirty="0" smtClean="0">
                <a:solidFill>
                  <a:srgbClr val="FFFF00"/>
                </a:solidFill>
              </a:rPr>
              <a:t>.</a:t>
            </a:r>
            <a:endParaRPr lang="en-US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rgbClr val="7030A0"/>
                </a:solidFill>
              </a:rPr>
              <a:t>Exceptions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CC0099"/>
                </a:solidFill>
              </a:rPr>
              <a:t>New</a:t>
            </a:r>
          </a:p>
          <a:p>
            <a:pPr>
              <a:buNone/>
            </a:pPr>
            <a:r>
              <a:rPr lang="es-CO" dirty="0" smtClean="0">
                <a:solidFill>
                  <a:srgbClr val="CC0099"/>
                </a:solidFill>
              </a:rPr>
              <a:t>    </a:t>
            </a:r>
            <a:r>
              <a:rPr lang="es-CO" dirty="0" err="1" smtClean="0">
                <a:solidFill>
                  <a:srgbClr val="CC0099"/>
                </a:solidFill>
              </a:rPr>
              <a:t>New</a:t>
            </a:r>
            <a:r>
              <a:rPr lang="es-CO" dirty="0" err="1" smtClean="0">
                <a:solidFill>
                  <a:srgbClr val="FFFF00"/>
                </a:solidFill>
              </a:rPr>
              <a:t>er</a:t>
            </a:r>
            <a:endParaRPr lang="es-CO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r>
              <a:rPr lang="es-CO" dirty="0" smtClean="0"/>
              <a:t>    </a:t>
            </a:r>
            <a:r>
              <a:rPr lang="es-CO" dirty="0" err="1" smtClean="0">
                <a:solidFill>
                  <a:srgbClr val="00B0F0"/>
                </a:solidFill>
              </a:rPr>
              <a:t>Few</a:t>
            </a:r>
            <a:endParaRPr lang="es-CO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s-CO" dirty="0" smtClean="0">
                <a:solidFill>
                  <a:srgbClr val="00B0F0"/>
                </a:solidFill>
              </a:rPr>
              <a:t>    </a:t>
            </a:r>
            <a:r>
              <a:rPr lang="es-CO" dirty="0" err="1" smtClean="0">
                <a:solidFill>
                  <a:srgbClr val="00B0F0"/>
                </a:solidFill>
              </a:rPr>
              <a:t>Few</a:t>
            </a:r>
            <a:r>
              <a:rPr lang="es-CO" dirty="0" err="1" smtClean="0">
                <a:solidFill>
                  <a:srgbClr val="FFFF00"/>
                </a:solidFill>
              </a:rPr>
              <a:t>er</a:t>
            </a:r>
            <a:endParaRPr lang="es-CO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r>
              <a:rPr lang="es-CO" dirty="0" err="1" smtClean="0"/>
              <a:t>There</a:t>
            </a:r>
            <a:r>
              <a:rPr lang="es-CO" dirty="0" smtClean="0"/>
              <a:t> are a </a:t>
            </a:r>
            <a:r>
              <a:rPr lang="es-CO" dirty="0" err="1" smtClean="0"/>
              <a:t>couple</a:t>
            </a:r>
            <a:r>
              <a:rPr lang="es-CO" dirty="0" smtClean="0"/>
              <a:t> more </a:t>
            </a:r>
            <a:r>
              <a:rPr lang="es-CO" dirty="0" smtClean="0">
                <a:sym typeface="Wingdings" pitchFamily="2" charset="2"/>
              </a:rPr>
              <a:t> </a:t>
            </a:r>
            <a:endParaRPr lang="es-CO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>
                <a:solidFill>
                  <a:srgbClr val="7030A0"/>
                </a:solidFill>
              </a:rPr>
              <a:t>5. Irregular </a:t>
            </a:r>
            <a:r>
              <a:rPr lang="es-CO" b="1" dirty="0" err="1" smtClean="0">
                <a:solidFill>
                  <a:srgbClr val="7030A0"/>
                </a:solidFill>
              </a:rPr>
              <a:t>Adjectives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err="1" smtClean="0"/>
              <a:t>They</a:t>
            </a:r>
            <a:r>
              <a:rPr lang="es-CO" dirty="0" smtClean="0"/>
              <a:t> </a:t>
            </a:r>
            <a:r>
              <a:rPr lang="es-CO" b="1" dirty="0" err="1" smtClean="0">
                <a:solidFill>
                  <a:srgbClr val="CC0099"/>
                </a:solidFill>
              </a:rPr>
              <a:t>change</a:t>
            </a:r>
            <a:r>
              <a:rPr lang="es-CO" b="1" dirty="0" smtClean="0">
                <a:solidFill>
                  <a:srgbClr val="CC0099"/>
                </a:solidFill>
              </a:rPr>
              <a:t> </a:t>
            </a:r>
            <a:r>
              <a:rPr lang="es-CO" b="1" dirty="0" err="1" smtClean="0">
                <a:solidFill>
                  <a:srgbClr val="CC0099"/>
                </a:solidFill>
              </a:rPr>
              <a:t>completely</a:t>
            </a:r>
            <a:r>
              <a:rPr lang="es-CO" dirty="0" smtClean="0"/>
              <a:t>.</a:t>
            </a:r>
          </a:p>
          <a:p>
            <a:pPr>
              <a:buNone/>
            </a:pPr>
            <a:endParaRPr lang="es-CO" dirty="0" smtClean="0"/>
          </a:p>
          <a:p>
            <a:r>
              <a:rPr lang="es-CO" dirty="0" err="1" smtClean="0"/>
              <a:t>They</a:t>
            </a:r>
            <a:r>
              <a:rPr lang="es-CO" dirty="0" smtClean="0"/>
              <a:t> </a:t>
            </a:r>
            <a:r>
              <a:rPr lang="es-CO" dirty="0" err="1" smtClean="0"/>
              <a:t>need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word</a:t>
            </a:r>
            <a:r>
              <a:rPr lang="es-CO" dirty="0" smtClean="0"/>
              <a:t> “</a:t>
            </a:r>
            <a:r>
              <a:rPr lang="es-CO" b="1" dirty="0" err="1" smtClean="0">
                <a:solidFill>
                  <a:srgbClr val="CC0099"/>
                </a:solidFill>
              </a:rPr>
              <a:t>than</a:t>
            </a:r>
            <a:r>
              <a:rPr lang="es-CO" dirty="0" smtClean="0"/>
              <a:t>” </a:t>
            </a:r>
            <a:r>
              <a:rPr lang="es-CO" dirty="0" err="1" smtClean="0"/>
              <a:t>for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comparison</a:t>
            </a:r>
            <a:r>
              <a:rPr lang="es-CO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3360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s-CO" sz="8000" dirty="0" err="1" smtClean="0">
                <a:solidFill>
                  <a:srgbClr val="FFFF00"/>
                </a:solidFill>
              </a:rPr>
              <a:t>What</a:t>
            </a:r>
            <a:r>
              <a:rPr lang="es-CO" sz="8000" dirty="0" smtClean="0">
                <a:solidFill>
                  <a:srgbClr val="FFFF00"/>
                </a:solidFill>
              </a:rPr>
              <a:t> </a:t>
            </a:r>
            <a:r>
              <a:rPr lang="es-CO" sz="8000" dirty="0" err="1" smtClean="0">
                <a:solidFill>
                  <a:srgbClr val="FFFF00"/>
                </a:solidFill>
              </a:rPr>
              <a:t>is</a:t>
            </a:r>
            <a:r>
              <a:rPr lang="es-CO" sz="8000" dirty="0" smtClean="0">
                <a:solidFill>
                  <a:srgbClr val="FFFF00"/>
                </a:solidFill>
              </a:rPr>
              <a:t> </a:t>
            </a:r>
            <a:r>
              <a:rPr lang="es-CO" sz="8000" dirty="0" err="1" smtClean="0">
                <a:solidFill>
                  <a:srgbClr val="FFFF00"/>
                </a:solidFill>
              </a:rPr>
              <a:t>an</a:t>
            </a:r>
            <a:r>
              <a:rPr lang="es-CO" sz="8000" dirty="0" smtClean="0">
                <a:solidFill>
                  <a:srgbClr val="FFFF00"/>
                </a:solidFill>
              </a:rPr>
              <a:t> </a:t>
            </a:r>
            <a:r>
              <a:rPr lang="es-CO" sz="8000" dirty="0" err="1" smtClean="0">
                <a:solidFill>
                  <a:srgbClr val="FFFF00"/>
                </a:solidFill>
              </a:rPr>
              <a:t>adjective</a:t>
            </a:r>
            <a:r>
              <a:rPr lang="es-CO" sz="8000" dirty="0" smtClean="0">
                <a:solidFill>
                  <a:srgbClr val="FFFF00"/>
                </a:solidFill>
              </a:rPr>
              <a:t>?</a:t>
            </a:r>
            <a:endParaRPr lang="en-US" sz="8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rgbClr val="7030A0"/>
                </a:solidFill>
              </a:rPr>
              <a:t>Some</a:t>
            </a:r>
            <a:r>
              <a:rPr lang="es-CO" b="1" dirty="0" smtClean="0">
                <a:solidFill>
                  <a:srgbClr val="7030A0"/>
                </a:solidFill>
              </a:rPr>
              <a:t> </a:t>
            </a:r>
            <a:r>
              <a:rPr lang="es-CO" b="1" dirty="0" err="1" smtClean="0">
                <a:solidFill>
                  <a:srgbClr val="7030A0"/>
                </a:solidFill>
              </a:rPr>
              <a:t>adjectives</a:t>
            </a:r>
            <a:r>
              <a:rPr lang="es-CO" b="1" dirty="0" smtClean="0">
                <a:solidFill>
                  <a:srgbClr val="7030A0"/>
                </a:solidFill>
              </a:rPr>
              <a:t>: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err="1" smtClean="0">
                <a:solidFill>
                  <a:srgbClr val="CC0099"/>
                </a:solidFill>
              </a:rPr>
              <a:t>Good</a:t>
            </a:r>
            <a:endParaRPr lang="es-CO" dirty="0" smtClean="0">
              <a:solidFill>
                <a:srgbClr val="CC0099"/>
              </a:solidFill>
            </a:endParaRPr>
          </a:p>
          <a:p>
            <a:pPr>
              <a:buNone/>
            </a:pPr>
            <a:r>
              <a:rPr lang="es-CO" dirty="0" smtClean="0">
                <a:solidFill>
                  <a:srgbClr val="CC0099"/>
                </a:solidFill>
              </a:rPr>
              <a:t>    </a:t>
            </a:r>
            <a:r>
              <a:rPr lang="es-CO" b="1" dirty="0" err="1" smtClean="0">
                <a:solidFill>
                  <a:srgbClr val="CC0099"/>
                </a:solidFill>
              </a:rPr>
              <a:t>Better</a:t>
            </a:r>
            <a:endParaRPr lang="es-CO" b="1" dirty="0" smtClean="0">
              <a:solidFill>
                <a:srgbClr val="CC0099"/>
              </a:solidFill>
            </a:endParaRPr>
          </a:p>
          <a:p>
            <a:r>
              <a:rPr lang="es-CO" dirty="0" err="1" smtClean="0">
                <a:solidFill>
                  <a:srgbClr val="00B0F0"/>
                </a:solidFill>
              </a:rPr>
              <a:t>Bad</a:t>
            </a:r>
            <a:endParaRPr lang="es-CO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s-CO" dirty="0" smtClean="0">
                <a:solidFill>
                  <a:srgbClr val="00B0F0"/>
                </a:solidFill>
              </a:rPr>
              <a:t>    </a:t>
            </a:r>
            <a:r>
              <a:rPr lang="es-CO" b="1" dirty="0" err="1" smtClean="0">
                <a:solidFill>
                  <a:srgbClr val="00B0F0"/>
                </a:solidFill>
              </a:rPr>
              <a:t>Worse</a:t>
            </a:r>
            <a:endParaRPr lang="es-CO" b="1" dirty="0" smtClean="0">
              <a:solidFill>
                <a:srgbClr val="00B0F0"/>
              </a:solidFill>
            </a:endParaRPr>
          </a:p>
          <a:p>
            <a:r>
              <a:rPr lang="es-CO" dirty="0" err="1" smtClean="0">
                <a:solidFill>
                  <a:srgbClr val="FFFF00"/>
                </a:solidFill>
              </a:rPr>
              <a:t>Far</a:t>
            </a:r>
            <a:endParaRPr lang="es-CO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s-CO" dirty="0" smtClean="0">
                <a:solidFill>
                  <a:srgbClr val="FFFF00"/>
                </a:solidFill>
              </a:rPr>
              <a:t>    </a:t>
            </a:r>
            <a:r>
              <a:rPr lang="es-CO" b="1" dirty="0" err="1" smtClean="0">
                <a:solidFill>
                  <a:srgbClr val="FFFF00"/>
                </a:solidFill>
              </a:rPr>
              <a:t>Farther</a:t>
            </a:r>
            <a:r>
              <a:rPr lang="es-CO" b="1" dirty="0" smtClean="0">
                <a:solidFill>
                  <a:srgbClr val="FFFF00"/>
                </a:solidFill>
              </a:rPr>
              <a:t>/</a:t>
            </a:r>
            <a:r>
              <a:rPr lang="es-CO" b="1" dirty="0" err="1" smtClean="0">
                <a:solidFill>
                  <a:srgbClr val="FFFF00"/>
                </a:solidFill>
              </a:rPr>
              <a:t>Further</a:t>
            </a:r>
            <a:endParaRPr lang="es-CO" b="1" dirty="0" smtClean="0">
              <a:solidFill>
                <a:srgbClr val="FFFF00"/>
              </a:solidFill>
            </a:endParaRPr>
          </a:p>
          <a:p>
            <a:r>
              <a:rPr lang="es-CO" dirty="0" smtClean="0"/>
              <a:t>Little</a:t>
            </a:r>
          </a:p>
          <a:p>
            <a:pPr>
              <a:buNone/>
            </a:pPr>
            <a:r>
              <a:rPr lang="es-CO" dirty="0" smtClean="0"/>
              <a:t>    </a:t>
            </a:r>
            <a:r>
              <a:rPr lang="es-CO" b="1" dirty="0" err="1" smtClean="0"/>
              <a:t>Less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err="1" smtClean="0"/>
              <a:t>e.g.</a:t>
            </a:r>
            <a:r>
              <a:rPr lang="es-CO" dirty="0" smtClean="0">
                <a:solidFill>
                  <a:srgbClr val="FFFF00"/>
                </a:solidFill>
              </a:rPr>
              <a:t> </a:t>
            </a:r>
            <a:r>
              <a:rPr lang="es-CO" sz="5400" dirty="0" smtClean="0">
                <a:solidFill>
                  <a:srgbClr val="FFFF00"/>
                </a:solidFill>
              </a:rPr>
              <a:t>Reading </a:t>
            </a:r>
            <a:r>
              <a:rPr lang="es-CO" sz="5400" dirty="0" err="1" smtClean="0"/>
              <a:t>is</a:t>
            </a:r>
            <a:r>
              <a:rPr lang="es-CO" sz="5400" dirty="0" smtClean="0"/>
              <a:t> </a:t>
            </a:r>
            <a:r>
              <a:rPr lang="es-CO" sz="5400" dirty="0" err="1" smtClean="0">
                <a:solidFill>
                  <a:srgbClr val="CC0099"/>
                </a:solidFill>
              </a:rPr>
              <a:t>better</a:t>
            </a:r>
            <a:r>
              <a:rPr lang="es-CO" sz="5400" dirty="0" smtClean="0"/>
              <a:t> </a:t>
            </a:r>
            <a:r>
              <a:rPr lang="es-CO" sz="5400" dirty="0" err="1" smtClean="0">
                <a:solidFill>
                  <a:srgbClr val="7030A0"/>
                </a:solidFill>
              </a:rPr>
              <a:t>than</a:t>
            </a:r>
            <a:r>
              <a:rPr lang="es-CO" sz="5400" dirty="0" smtClean="0"/>
              <a:t> </a:t>
            </a:r>
            <a:r>
              <a:rPr lang="es-CO" sz="5400" dirty="0" smtClean="0">
                <a:solidFill>
                  <a:srgbClr val="FFFF00"/>
                </a:solidFill>
              </a:rPr>
              <a:t>smoking</a:t>
            </a:r>
            <a:r>
              <a:rPr lang="es-CO" sz="5400" dirty="0" smtClean="0"/>
              <a:t>.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>
                <a:solidFill>
                  <a:srgbClr val="00B0F0"/>
                </a:solidFill>
              </a:rPr>
              <a:t>An</a:t>
            </a:r>
            <a:r>
              <a:rPr lang="es-CO" dirty="0" smtClean="0">
                <a:solidFill>
                  <a:srgbClr val="00B0F0"/>
                </a:solidFill>
              </a:rPr>
              <a:t> </a:t>
            </a:r>
            <a:r>
              <a:rPr lang="es-CO" dirty="0" err="1" smtClean="0">
                <a:solidFill>
                  <a:srgbClr val="00B0F0"/>
                </a:solidFill>
              </a:rPr>
              <a:t>adjective</a:t>
            </a:r>
            <a:r>
              <a:rPr lang="es-CO" dirty="0" smtClean="0">
                <a:solidFill>
                  <a:srgbClr val="00B0F0"/>
                </a:solidFill>
              </a:rPr>
              <a:t>: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 err="1" smtClean="0"/>
              <a:t>It’s</a:t>
            </a:r>
            <a:r>
              <a:rPr lang="es-CO" dirty="0" smtClean="0"/>
              <a:t> a </a:t>
            </a:r>
            <a:r>
              <a:rPr lang="es-CO" dirty="0" err="1" smtClean="0">
                <a:solidFill>
                  <a:srgbClr val="FFFF00"/>
                </a:solidFill>
              </a:rPr>
              <a:t>characteristic</a:t>
            </a:r>
            <a:r>
              <a:rPr lang="es-CO" dirty="0" smtClean="0"/>
              <a:t>.</a:t>
            </a:r>
          </a:p>
          <a:p>
            <a:endParaRPr lang="es-CO" dirty="0" smtClean="0"/>
          </a:p>
          <a:p>
            <a:r>
              <a:rPr lang="es-CO" dirty="0" err="1" smtClean="0">
                <a:solidFill>
                  <a:srgbClr val="FFFF00"/>
                </a:solidFill>
              </a:rPr>
              <a:t>Modifies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>
                <a:solidFill>
                  <a:srgbClr val="FFFF00"/>
                </a:solidFill>
              </a:rPr>
              <a:t> </a:t>
            </a:r>
            <a:r>
              <a:rPr lang="es-CO" dirty="0" err="1" smtClean="0">
                <a:solidFill>
                  <a:srgbClr val="FFFF00"/>
                </a:solidFill>
              </a:rPr>
              <a:t>noun</a:t>
            </a:r>
            <a:r>
              <a:rPr lang="es-CO" dirty="0" smtClean="0"/>
              <a:t>.</a:t>
            </a:r>
          </a:p>
          <a:p>
            <a:endParaRPr lang="es-CO" dirty="0" smtClean="0"/>
          </a:p>
          <a:p>
            <a:r>
              <a:rPr lang="es-CO" dirty="0" err="1" smtClean="0"/>
              <a:t>Goes</a:t>
            </a:r>
            <a:r>
              <a:rPr lang="es-CO" dirty="0" smtClean="0">
                <a:solidFill>
                  <a:srgbClr val="FFFF00"/>
                </a:solidFill>
              </a:rPr>
              <a:t> </a:t>
            </a:r>
            <a:r>
              <a:rPr lang="es-CO" u="sng" dirty="0" err="1" smtClean="0">
                <a:solidFill>
                  <a:srgbClr val="FFFF00"/>
                </a:solidFill>
              </a:rPr>
              <a:t>before</a:t>
            </a:r>
            <a:r>
              <a:rPr lang="es-CO" dirty="0" smtClean="0">
                <a:solidFill>
                  <a:srgbClr val="FFFF00"/>
                </a:solidFill>
              </a:rPr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>
                <a:solidFill>
                  <a:srgbClr val="FFFF00"/>
                </a:solidFill>
              </a:rPr>
              <a:t>noun</a:t>
            </a:r>
            <a:r>
              <a:rPr lang="es-CO" dirty="0" smtClean="0"/>
              <a:t>.</a:t>
            </a:r>
          </a:p>
          <a:p>
            <a:endParaRPr lang="es-CO" dirty="0" smtClean="0"/>
          </a:p>
          <a:p>
            <a:r>
              <a:rPr lang="es-CO" dirty="0" err="1" smtClean="0"/>
              <a:t>It’s</a:t>
            </a:r>
            <a:r>
              <a:rPr lang="es-CO" dirty="0" smtClean="0"/>
              <a:t> </a:t>
            </a:r>
            <a:r>
              <a:rPr lang="es-CO" u="sng" dirty="0" err="1" smtClean="0">
                <a:solidFill>
                  <a:srgbClr val="FFFF00"/>
                </a:solidFill>
              </a:rPr>
              <a:t>always</a:t>
            </a:r>
            <a:r>
              <a:rPr lang="es-CO" dirty="0" smtClean="0">
                <a:solidFill>
                  <a:srgbClr val="FFFF00"/>
                </a:solidFill>
              </a:rPr>
              <a:t> singular</a:t>
            </a:r>
            <a:r>
              <a:rPr lang="es-CO" dirty="0" smtClean="0"/>
              <a:t>.</a:t>
            </a:r>
          </a:p>
          <a:p>
            <a:endParaRPr lang="es-CO" dirty="0" smtClean="0"/>
          </a:p>
          <a:p>
            <a:r>
              <a:rPr lang="es-CO" dirty="0" smtClean="0"/>
              <a:t>Can </a:t>
            </a:r>
            <a:r>
              <a:rPr lang="es-CO" dirty="0" err="1" smtClean="0"/>
              <a:t>be</a:t>
            </a:r>
            <a:r>
              <a:rPr lang="es-CO" dirty="0" smtClean="0"/>
              <a:t> </a:t>
            </a:r>
            <a:r>
              <a:rPr lang="es-CO" dirty="0" err="1" smtClean="0"/>
              <a:t>used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</a:t>
            </a:r>
            <a:r>
              <a:rPr lang="es-CO" dirty="0" smtClean="0">
                <a:solidFill>
                  <a:srgbClr val="FFFF00"/>
                </a:solidFill>
              </a:rPr>
              <a:t>compare</a:t>
            </a:r>
            <a:r>
              <a:rPr lang="es-CO" dirty="0" smtClean="0"/>
              <a:t>.</a:t>
            </a:r>
          </a:p>
          <a:p>
            <a:endParaRPr lang="es-CO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>
                <a:solidFill>
                  <a:srgbClr val="00B0F0"/>
                </a:solidFill>
              </a:rPr>
              <a:t>For</a:t>
            </a:r>
            <a:r>
              <a:rPr lang="es-CO" dirty="0" smtClean="0">
                <a:solidFill>
                  <a:srgbClr val="00B0F0"/>
                </a:solidFill>
              </a:rPr>
              <a:t> </a:t>
            </a:r>
            <a:r>
              <a:rPr lang="es-CO" dirty="0" err="1" smtClean="0">
                <a:solidFill>
                  <a:srgbClr val="00B0F0"/>
                </a:solidFill>
              </a:rPr>
              <a:t>example</a:t>
            </a:r>
            <a:r>
              <a:rPr lang="es-CO" dirty="0" smtClean="0">
                <a:solidFill>
                  <a:srgbClr val="00B0F0"/>
                </a:solidFill>
              </a:rPr>
              <a:t>: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FF00"/>
                </a:solidFill>
              </a:rPr>
              <a:t>As a </a:t>
            </a:r>
            <a:r>
              <a:rPr lang="es-CO" dirty="0" err="1" smtClean="0">
                <a:solidFill>
                  <a:srgbClr val="FFFF00"/>
                </a:solidFill>
              </a:rPr>
              <a:t>characteristic</a:t>
            </a:r>
            <a:r>
              <a:rPr lang="es-CO" dirty="0" smtClean="0"/>
              <a:t>:</a:t>
            </a:r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r>
              <a:rPr lang="es-CO" dirty="0" err="1" smtClean="0"/>
              <a:t>Fast</a:t>
            </a:r>
            <a:r>
              <a:rPr lang="es-CO" dirty="0" smtClean="0"/>
              <a:t> – </a:t>
            </a:r>
            <a:r>
              <a:rPr lang="es-CO" dirty="0" err="1" smtClean="0"/>
              <a:t>Intelligent</a:t>
            </a:r>
            <a:r>
              <a:rPr lang="es-CO" dirty="0" smtClean="0"/>
              <a:t> – </a:t>
            </a:r>
            <a:r>
              <a:rPr lang="es-CO" dirty="0" err="1" smtClean="0"/>
              <a:t>Modern</a:t>
            </a:r>
            <a:r>
              <a:rPr lang="es-CO" dirty="0" smtClean="0"/>
              <a:t> - </a:t>
            </a:r>
            <a:r>
              <a:rPr lang="es-CO" dirty="0" err="1" smtClean="0"/>
              <a:t>Dangerous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err="1" smtClean="0">
                <a:solidFill>
                  <a:srgbClr val="FFFF00"/>
                </a:solidFill>
              </a:rPr>
              <a:t>Modifies</a:t>
            </a:r>
            <a:r>
              <a:rPr lang="es-CO" dirty="0" smtClean="0">
                <a:solidFill>
                  <a:srgbClr val="FFFF00"/>
                </a:solidFill>
              </a:rPr>
              <a:t> </a:t>
            </a:r>
            <a:r>
              <a:rPr lang="es-CO" dirty="0" err="1" smtClean="0">
                <a:solidFill>
                  <a:srgbClr val="FFFF00"/>
                </a:solidFill>
              </a:rPr>
              <a:t>the</a:t>
            </a:r>
            <a:r>
              <a:rPr lang="es-CO" dirty="0" smtClean="0">
                <a:solidFill>
                  <a:srgbClr val="FFFF00"/>
                </a:solidFill>
              </a:rPr>
              <a:t> </a:t>
            </a:r>
            <a:r>
              <a:rPr lang="es-CO" b="1" dirty="0" err="1" smtClean="0">
                <a:solidFill>
                  <a:srgbClr val="FFFF00"/>
                </a:solidFill>
              </a:rPr>
              <a:t>noun</a:t>
            </a:r>
            <a:r>
              <a:rPr lang="es-CO" dirty="0" smtClean="0"/>
              <a:t>:</a:t>
            </a:r>
          </a:p>
          <a:p>
            <a:endParaRPr lang="es-CO" dirty="0" smtClean="0"/>
          </a:p>
          <a:p>
            <a:pPr>
              <a:buNone/>
            </a:pPr>
            <a:r>
              <a:rPr lang="es-CO" dirty="0" err="1" smtClean="0">
                <a:solidFill>
                  <a:srgbClr val="FFFF00"/>
                </a:solidFill>
              </a:rPr>
              <a:t>Teacher</a:t>
            </a:r>
            <a:r>
              <a:rPr lang="es-CO" dirty="0" smtClean="0"/>
              <a:t> :   </a:t>
            </a:r>
            <a:r>
              <a:rPr lang="es-CO" dirty="0" err="1" smtClean="0">
                <a:solidFill>
                  <a:srgbClr val="00B0F0"/>
                </a:solidFill>
              </a:rPr>
              <a:t>Intelligent</a:t>
            </a:r>
            <a:r>
              <a:rPr lang="es-CO" dirty="0" smtClean="0"/>
              <a:t> </a:t>
            </a:r>
            <a:r>
              <a:rPr lang="es-CO" b="1" dirty="0" err="1" smtClean="0">
                <a:solidFill>
                  <a:srgbClr val="FFFF00"/>
                </a:solidFill>
              </a:rPr>
              <a:t>teacher</a:t>
            </a:r>
            <a:endParaRPr lang="es-CO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s-CO" dirty="0" err="1" smtClean="0">
                <a:solidFill>
                  <a:srgbClr val="FFFF00"/>
                </a:solidFill>
              </a:rPr>
              <a:t>Building</a:t>
            </a:r>
            <a:r>
              <a:rPr lang="es-CO" dirty="0" smtClean="0"/>
              <a:t>:    </a:t>
            </a:r>
            <a:r>
              <a:rPr lang="es-CO" dirty="0" err="1" smtClean="0">
                <a:solidFill>
                  <a:srgbClr val="00B0F0"/>
                </a:solidFill>
              </a:rPr>
              <a:t>Modern</a:t>
            </a:r>
            <a:r>
              <a:rPr lang="es-CO" dirty="0" smtClean="0"/>
              <a:t> </a:t>
            </a:r>
            <a:r>
              <a:rPr lang="es-CO" b="1" dirty="0" err="1" smtClean="0">
                <a:solidFill>
                  <a:srgbClr val="FFFF00"/>
                </a:solidFill>
              </a:rPr>
              <a:t>b</a:t>
            </a:r>
            <a:r>
              <a:rPr lang="es-CO" b="1" dirty="0" err="1" smtClean="0">
                <a:solidFill>
                  <a:srgbClr val="FFFF00"/>
                </a:solidFill>
              </a:rPr>
              <a:t>uilding</a:t>
            </a:r>
            <a:endParaRPr lang="es-CO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s-CO" dirty="0" smtClean="0">
                <a:solidFill>
                  <a:srgbClr val="FFFF00"/>
                </a:solidFill>
              </a:rPr>
              <a:t>Car</a:t>
            </a:r>
            <a:r>
              <a:rPr lang="es-CO" dirty="0" smtClean="0"/>
              <a:t>:           </a:t>
            </a:r>
            <a:r>
              <a:rPr lang="es-CO" dirty="0" err="1" smtClean="0">
                <a:solidFill>
                  <a:srgbClr val="00B0F0"/>
                </a:solidFill>
              </a:rPr>
              <a:t>Dangerous</a:t>
            </a:r>
            <a:r>
              <a:rPr lang="es-CO" dirty="0" smtClean="0"/>
              <a:t> </a:t>
            </a:r>
            <a:r>
              <a:rPr lang="es-CO" b="1" dirty="0" smtClean="0">
                <a:solidFill>
                  <a:srgbClr val="FFFF00"/>
                </a:solidFill>
              </a:rPr>
              <a:t>c</a:t>
            </a:r>
            <a:r>
              <a:rPr lang="es-CO" b="1" dirty="0" smtClean="0">
                <a:solidFill>
                  <a:srgbClr val="FFFF00"/>
                </a:solidFill>
              </a:rPr>
              <a:t>ar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err="1" smtClean="0">
                <a:solidFill>
                  <a:srgbClr val="FFFF00"/>
                </a:solidFill>
              </a:rPr>
              <a:t>Goes</a:t>
            </a:r>
            <a:r>
              <a:rPr lang="es-CO" dirty="0" smtClean="0">
                <a:solidFill>
                  <a:srgbClr val="FFFF00"/>
                </a:solidFill>
              </a:rPr>
              <a:t> </a:t>
            </a:r>
            <a:r>
              <a:rPr lang="es-CO" dirty="0" err="1" smtClean="0">
                <a:solidFill>
                  <a:srgbClr val="FFFF00"/>
                </a:solidFill>
              </a:rPr>
              <a:t>before</a:t>
            </a:r>
            <a:r>
              <a:rPr lang="es-CO" dirty="0" smtClean="0">
                <a:solidFill>
                  <a:srgbClr val="FFFF00"/>
                </a:solidFill>
              </a:rPr>
              <a:t> </a:t>
            </a:r>
            <a:r>
              <a:rPr lang="es-CO" dirty="0" err="1" smtClean="0">
                <a:solidFill>
                  <a:srgbClr val="FFFF00"/>
                </a:solidFill>
              </a:rPr>
              <a:t>the</a:t>
            </a:r>
            <a:r>
              <a:rPr lang="es-CO" dirty="0" smtClean="0">
                <a:solidFill>
                  <a:srgbClr val="FFFF00"/>
                </a:solidFill>
              </a:rPr>
              <a:t> </a:t>
            </a:r>
            <a:r>
              <a:rPr lang="es-CO" dirty="0" err="1" smtClean="0">
                <a:solidFill>
                  <a:srgbClr val="FFFF00"/>
                </a:solidFill>
              </a:rPr>
              <a:t>noun</a:t>
            </a:r>
            <a:r>
              <a:rPr lang="es-CO" dirty="0" smtClean="0"/>
              <a:t>:</a:t>
            </a:r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r>
              <a:rPr lang="es-CO" dirty="0" smtClean="0"/>
              <a:t>In </a:t>
            </a:r>
            <a:r>
              <a:rPr lang="es-CO" dirty="0" err="1" smtClean="0"/>
              <a:t>Spanish</a:t>
            </a:r>
            <a:r>
              <a:rPr lang="es-CO" dirty="0" smtClean="0"/>
              <a:t>:</a:t>
            </a:r>
          </a:p>
          <a:p>
            <a:pPr>
              <a:buNone/>
            </a:pPr>
            <a:r>
              <a:rPr lang="es-CO" b="1" i="1" dirty="0" smtClean="0">
                <a:solidFill>
                  <a:srgbClr val="FFFF00"/>
                </a:solidFill>
              </a:rPr>
              <a:t>Carro</a:t>
            </a:r>
            <a:r>
              <a:rPr lang="es-CO" dirty="0" smtClean="0"/>
              <a:t> </a:t>
            </a:r>
            <a:r>
              <a:rPr lang="es-CO" u="sng" dirty="0" smtClean="0">
                <a:solidFill>
                  <a:srgbClr val="00B0F0"/>
                </a:solidFill>
              </a:rPr>
              <a:t>Rápido</a:t>
            </a:r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r>
              <a:rPr lang="es-CO" dirty="0" smtClean="0"/>
              <a:t>In </a:t>
            </a:r>
            <a:r>
              <a:rPr lang="es-CO" dirty="0" err="1" smtClean="0"/>
              <a:t>English</a:t>
            </a:r>
            <a:r>
              <a:rPr lang="es-CO" dirty="0" smtClean="0"/>
              <a:t>:</a:t>
            </a:r>
          </a:p>
          <a:p>
            <a:pPr>
              <a:buNone/>
            </a:pPr>
            <a:r>
              <a:rPr lang="es-CO" u="sng" dirty="0" err="1" smtClean="0">
                <a:solidFill>
                  <a:srgbClr val="00B0F0"/>
                </a:solidFill>
              </a:rPr>
              <a:t>Fast</a:t>
            </a:r>
            <a:r>
              <a:rPr lang="es-CO" dirty="0" smtClean="0"/>
              <a:t> </a:t>
            </a:r>
            <a:r>
              <a:rPr lang="es-CO" b="1" i="1" dirty="0" smtClean="0">
                <a:solidFill>
                  <a:srgbClr val="FFFF00"/>
                </a:solidFill>
              </a:rPr>
              <a:t>Car</a:t>
            </a:r>
            <a:endParaRPr lang="en-US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err="1" smtClean="0">
                <a:solidFill>
                  <a:srgbClr val="FFFF00"/>
                </a:solidFill>
              </a:rPr>
              <a:t>It’s</a:t>
            </a:r>
            <a:r>
              <a:rPr lang="es-CO" dirty="0" smtClean="0">
                <a:solidFill>
                  <a:srgbClr val="FFFF00"/>
                </a:solidFill>
              </a:rPr>
              <a:t> </a:t>
            </a:r>
            <a:r>
              <a:rPr lang="es-CO" b="1" dirty="0" smtClean="0">
                <a:solidFill>
                  <a:srgbClr val="FFFF00"/>
                </a:solidFill>
              </a:rPr>
              <a:t>singular.</a:t>
            </a:r>
          </a:p>
          <a:p>
            <a:endParaRPr lang="es-CO" dirty="0" smtClean="0"/>
          </a:p>
          <a:p>
            <a:pPr>
              <a:buNone/>
            </a:pPr>
            <a:r>
              <a:rPr lang="es-CO" dirty="0" smtClean="0"/>
              <a:t>In </a:t>
            </a:r>
            <a:r>
              <a:rPr lang="es-CO" dirty="0" err="1" smtClean="0"/>
              <a:t>Spanish</a:t>
            </a:r>
            <a:r>
              <a:rPr lang="es-CO" dirty="0" smtClean="0"/>
              <a:t>:</a:t>
            </a:r>
          </a:p>
          <a:p>
            <a:pPr>
              <a:buNone/>
            </a:pPr>
            <a:r>
              <a:rPr lang="es-CO" u="sng" dirty="0" smtClean="0">
                <a:solidFill>
                  <a:srgbClr val="FFFF00"/>
                </a:solidFill>
              </a:rPr>
              <a:t>Hombres</a:t>
            </a:r>
            <a:r>
              <a:rPr lang="es-CO" dirty="0" smtClean="0"/>
              <a:t> </a:t>
            </a:r>
            <a:r>
              <a:rPr lang="es-CO" i="1" dirty="0" smtClean="0">
                <a:solidFill>
                  <a:srgbClr val="00B0F0"/>
                </a:solidFill>
              </a:rPr>
              <a:t>amable</a:t>
            </a:r>
            <a:r>
              <a:rPr lang="es-CO" i="1" u="sng" dirty="0" smtClean="0">
                <a:solidFill>
                  <a:srgbClr val="7030A0"/>
                </a:solidFill>
              </a:rPr>
              <a:t>s</a:t>
            </a:r>
            <a:r>
              <a:rPr lang="es-CO" dirty="0" smtClean="0"/>
              <a:t>.</a:t>
            </a:r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r>
              <a:rPr lang="es-CO" dirty="0" smtClean="0"/>
              <a:t>In </a:t>
            </a:r>
            <a:r>
              <a:rPr lang="es-CO" dirty="0" err="1" smtClean="0"/>
              <a:t>English</a:t>
            </a:r>
            <a:r>
              <a:rPr lang="es-CO" dirty="0" smtClean="0"/>
              <a:t>:</a:t>
            </a:r>
          </a:p>
          <a:p>
            <a:pPr>
              <a:buNone/>
            </a:pPr>
            <a:r>
              <a:rPr lang="es-CO" i="1" dirty="0" err="1" smtClean="0">
                <a:solidFill>
                  <a:srgbClr val="00B0F0"/>
                </a:solidFill>
              </a:rPr>
              <a:t>Gentle</a:t>
            </a:r>
            <a:r>
              <a:rPr lang="es-CO" dirty="0" smtClean="0"/>
              <a:t> </a:t>
            </a:r>
            <a:r>
              <a:rPr lang="es-CO" u="sng" dirty="0" err="1" smtClean="0">
                <a:solidFill>
                  <a:srgbClr val="FFFF00"/>
                </a:solidFill>
              </a:rPr>
              <a:t>Men</a:t>
            </a:r>
            <a:endParaRPr lang="en-US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FF00"/>
                </a:solidFill>
              </a:rPr>
              <a:t>Can </a:t>
            </a:r>
            <a:r>
              <a:rPr lang="es-CO" dirty="0" err="1" smtClean="0">
                <a:solidFill>
                  <a:srgbClr val="FFFF00"/>
                </a:solidFill>
              </a:rPr>
              <a:t>be</a:t>
            </a:r>
            <a:r>
              <a:rPr lang="es-CO" dirty="0" smtClean="0">
                <a:solidFill>
                  <a:srgbClr val="FFFF00"/>
                </a:solidFill>
              </a:rPr>
              <a:t> </a:t>
            </a:r>
            <a:r>
              <a:rPr lang="es-CO" dirty="0" err="1" smtClean="0">
                <a:solidFill>
                  <a:srgbClr val="FFFF00"/>
                </a:solidFill>
              </a:rPr>
              <a:t>used</a:t>
            </a:r>
            <a:r>
              <a:rPr lang="es-CO" dirty="0" smtClean="0">
                <a:solidFill>
                  <a:srgbClr val="FFFF00"/>
                </a:solidFill>
              </a:rPr>
              <a:t> </a:t>
            </a:r>
            <a:r>
              <a:rPr lang="es-CO" dirty="0" err="1" smtClean="0">
                <a:solidFill>
                  <a:srgbClr val="FFFF00"/>
                </a:solidFill>
              </a:rPr>
              <a:t>to</a:t>
            </a:r>
            <a:r>
              <a:rPr lang="es-CO" dirty="0" smtClean="0">
                <a:solidFill>
                  <a:srgbClr val="FFFF00"/>
                </a:solidFill>
              </a:rPr>
              <a:t> compare </a:t>
            </a:r>
            <a:r>
              <a:rPr lang="es-CO" dirty="0" err="1" smtClean="0">
                <a:solidFill>
                  <a:srgbClr val="7030A0"/>
                </a:solidFill>
              </a:rPr>
              <a:t>two</a:t>
            </a:r>
            <a:r>
              <a:rPr lang="es-CO" dirty="0" smtClean="0">
                <a:solidFill>
                  <a:srgbClr val="FFFF00"/>
                </a:solidFill>
              </a:rPr>
              <a:t> </a:t>
            </a:r>
            <a:r>
              <a:rPr lang="es-CO" dirty="0" err="1" smtClean="0">
                <a:solidFill>
                  <a:srgbClr val="FFFF00"/>
                </a:solidFill>
              </a:rPr>
              <a:t>or</a:t>
            </a:r>
            <a:r>
              <a:rPr lang="es-CO" dirty="0" smtClean="0">
                <a:solidFill>
                  <a:srgbClr val="FFFF00"/>
                </a:solidFill>
              </a:rPr>
              <a:t> </a:t>
            </a:r>
            <a:r>
              <a:rPr lang="es-CO" b="1" dirty="0" smtClean="0">
                <a:solidFill>
                  <a:srgbClr val="7030A0"/>
                </a:solidFill>
              </a:rPr>
              <a:t>more </a:t>
            </a:r>
            <a:r>
              <a:rPr lang="es-CO" b="1" dirty="0" err="1" smtClean="0">
                <a:solidFill>
                  <a:srgbClr val="7030A0"/>
                </a:solidFill>
              </a:rPr>
              <a:t>things</a:t>
            </a:r>
            <a:r>
              <a:rPr lang="es-CO" b="1" dirty="0" smtClean="0">
                <a:solidFill>
                  <a:srgbClr val="7030A0"/>
                </a:solidFill>
              </a:rPr>
              <a:t>.</a:t>
            </a:r>
          </a:p>
          <a:p>
            <a:endParaRPr lang="es-CO" dirty="0" smtClean="0"/>
          </a:p>
          <a:p>
            <a:pPr>
              <a:buNone/>
            </a:pPr>
            <a:r>
              <a:rPr lang="es-CO" dirty="0" err="1" smtClean="0"/>
              <a:t>e.g.</a:t>
            </a:r>
            <a:r>
              <a:rPr lang="es-CO" dirty="0" smtClean="0"/>
              <a:t> </a:t>
            </a:r>
            <a:r>
              <a:rPr lang="es-CO" b="1" dirty="0" smtClean="0">
                <a:solidFill>
                  <a:srgbClr val="7030A0"/>
                </a:solidFill>
              </a:rPr>
              <a:t>A </a:t>
            </a:r>
            <a:r>
              <a:rPr lang="es-CO" b="1" dirty="0" err="1" smtClean="0">
                <a:solidFill>
                  <a:srgbClr val="7030A0"/>
                </a:solidFill>
              </a:rPr>
              <a:t>ferrari</a:t>
            </a:r>
            <a:r>
              <a:rPr lang="es-CO" b="1" dirty="0" smtClean="0">
                <a:solidFill>
                  <a:srgbClr val="7030A0"/>
                </a:solidFill>
              </a:rPr>
              <a:t> </a:t>
            </a:r>
            <a:r>
              <a:rPr lang="es-CO" dirty="0" err="1" smtClean="0"/>
              <a:t>is</a:t>
            </a:r>
            <a:r>
              <a:rPr lang="es-CO" dirty="0" smtClean="0"/>
              <a:t> </a:t>
            </a:r>
            <a:r>
              <a:rPr lang="es-CO" dirty="0" err="1" smtClean="0"/>
              <a:t>faster</a:t>
            </a:r>
            <a:r>
              <a:rPr lang="es-CO" dirty="0" smtClean="0"/>
              <a:t> </a:t>
            </a:r>
            <a:r>
              <a:rPr lang="es-CO" dirty="0" err="1" smtClean="0"/>
              <a:t>than</a:t>
            </a:r>
            <a:r>
              <a:rPr lang="es-CO" dirty="0" smtClean="0"/>
              <a:t> </a:t>
            </a:r>
            <a:r>
              <a:rPr lang="es-CO" b="1" dirty="0" smtClean="0">
                <a:solidFill>
                  <a:srgbClr val="7030A0"/>
                </a:solidFill>
              </a:rPr>
              <a:t>a Toyota</a:t>
            </a:r>
            <a:r>
              <a:rPr lang="es-CO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98120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CO" b="1" dirty="0" smtClean="0">
                <a:solidFill>
                  <a:srgbClr val="7030A0"/>
                </a:solidFill>
              </a:rPr>
              <a:t>5 RULES FOR COMPARATIVE ADJECTIVES.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</TotalTime>
  <Words>402</Words>
  <Application>Microsoft Office PowerPoint</Application>
  <PresentationFormat>Presentación en pantalla (4:3)</PresentationFormat>
  <Paragraphs>97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Técnico</vt:lpstr>
      <vt:lpstr>COMPARATIVE ADJECTIVES</vt:lpstr>
      <vt:lpstr>What is an adjective?</vt:lpstr>
      <vt:lpstr>An adjective:</vt:lpstr>
      <vt:lpstr>For example:</vt:lpstr>
      <vt:lpstr>Diapositiva 5</vt:lpstr>
      <vt:lpstr>Diapositiva 6</vt:lpstr>
      <vt:lpstr>Diapositiva 7</vt:lpstr>
      <vt:lpstr>Diapositiva 8</vt:lpstr>
      <vt:lpstr>5 RULES FOR COMPARATIVE ADJECTIVES.</vt:lpstr>
      <vt:lpstr>1. THE MAJORITY OF ADJECTIVES.</vt:lpstr>
      <vt:lpstr>Diapositiva 11</vt:lpstr>
      <vt:lpstr>2. Two-syllable adjectives ending in the consonant “Y”</vt:lpstr>
      <vt:lpstr>Diapositiva 13</vt:lpstr>
      <vt:lpstr>3. Adjectives with two or more syllables (not ending in “Y”)</vt:lpstr>
      <vt:lpstr>Diapositiva 15</vt:lpstr>
      <vt:lpstr>4. One-syllable adjectives ending in Consonant-Vowel-Consonant</vt:lpstr>
      <vt:lpstr>Diapositiva 17</vt:lpstr>
      <vt:lpstr>Exceptions</vt:lpstr>
      <vt:lpstr>5. Irregular Adjectives</vt:lpstr>
      <vt:lpstr>Some adjectives:</vt:lpstr>
      <vt:lpstr>Diapositiva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ADJECTIVES</dc:title>
  <dc:creator>Jesica</dc:creator>
  <cp:lastModifiedBy>Jesica</cp:lastModifiedBy>
  <cp:revision>6</cp:revision>
  <dcterms:created xsi:type="dcterms:W3CDTF">2013-11-24T22:46:06Z</dcterms:created>
  <dcterms:modified xsi:type="dcterms:W3CDTF">2013-11-24T23:35:17Z</dcterms:modified>
</cp:coreProperties>
</file>